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70" r:id="rId2"/>
  </p:sldIdLst>
  <p:sldSz cx="9144000" cy="6858000" type="letter"/>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ristin Moody" initials="KM" lastIdx="35" clrIdx="0"/>
  <p:cmAuthor id="1" name="Norvell, Travis" initials="NT" lastIdx="1" clrIdx="1">
    <p:extLst>
      <p:ext uri="{19B8F6BF-5375-455C-9EA6-DF929625EA0E}">
        <p15:presenceInfo xmlns:p15="http://schemas.microsoft.com/office/powerpoint/2012/main" userId="S-1-5-21-314122457-743516510-1361462980-1263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E3A3A3"/>
    <a:srgbClr val="FFEAEC"/>
    <a:srgbClr val="FFD5D4"/>
    <a:srgbClr val="990000"/>
    <a:srgbClr val="FFF5C9"/>
    <a:srgbClr val="FFCC00"/>
    <a:srgbClr val="FFE98B"/>
    <a:srgbClr val="FF66CC"/>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73" d="100"/>
          <a:sy n="73" d="100"/>
        </p:scale>
        <p:origin x="119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3"/>
            <a:ext cx="3066733" cy="469780"/>
          </a:xfrm>
          <a:prstGeom prst="rect">
            <a:avLst/>
          </a:prstGeom>
        </p:spPr>
        <p:txBody>
          <a:bodyPr vert="horz" lIns="94231" tIns="47115" rIns="94231" bIns="47115" rtlCol="0"/>
          <a:lstStyle>
            <a:lvl1pPr algn="l">
              <a:defRPr sz="1200"/>
            </a:lvl1pPr>
          </a:lstStyle>
          <a:p>
            <a:endParaRPr lang="en-US"/>
          </a:p>
        </p:txBody>
      </p:sp>
      <p:sp>
        <p:nvSpPr>
          <p:cNvPr id="3" name="Date Placeholder 2"/>
          <p:cNvSpPr>
            <a:spLocks noGrp="1"/>
          </p:cNvSpPr>
          <p:nvPr>
            <p:ph type="dt" idx="1"/>
          </p:nvPr>
        </p:nvSpPr>
        <p:spPr>
          <a:xfrm>
            <a:off x="4008705" y="3"/>
            <a:ext cx="3066733" cy="469780"/>
          </a:xfrm>
          <a:prstGeom prst="rect">
            <a:avLst/>
          </a:prstGeom>
        </p:spPr>
        <p:txBody>
          <a:bodyPr vert="horz" lIns="94231" tIns="47115" rIns="94231" bIns="47115" rtlCol="0"/>
          <a:lstStyle>
            <a:lvl1pPr algn="r">
              <a:defRPr sz="1200"/>
            </a:lvl1pPr>
          </a:lstStyle>
          <a:p>
            <a:fld id="{B665D249-3778-416A-98C1-6C9215D76C37}" type="datetimeFigureOut">
              <a:rPr lang="en-US" smtClean="0"/>
              <a:t>9/13/2018</a:t>
            </a:fld>
            <a:endParaRPr lang="en-US"/>
          </a:p>
        </p:txBody>
      </p:sp>
      <p:sp>
        <p:nvSpPr>
          <p:cNvPr id="4" name="Slide Image Placeholder 3"/>
          <p:cNvSpPr>
            <a:spLocks noGrp="1" noRot="1" noChangeAspect="1"/>
          </p:cNvSpPr>
          <p:nvPr>
            <p:ph type="sldImg" idx="2"/>
          </p:nvPr>
        </p:nvSpPr>
        <p:spPr>
          <a:xfrm>
            <a:off x="1431925" y="1171575"/>
            <a:ext cx="4213225" cy="3159125"/>
          </a:xfrm>
          <a:prstGeom prst="rect">
            <a:avLst/>
          </a:prstGeom>
          <a:noFill/>
          <a:ln w="12700">
            <a:solidFill>
              <a:prstClr val="black"/>
            </a:solidFill>
          </a:ln>
        </p:spPr>
        <p:txBody>
          <a:bodyPr vert="horz" lIns="94231" tIns="47115" rIns="94231" bIns="47115" rtlCol="0" anchor="ctr"/>
          <a:lstStyle/>
          <a:p>
            <a:endParaRPr lang="en-US"/>
          </a:p>
        </p:txBody>
      </p:sp>
      <p:sp>
        <p:nvSpPr>
          <p:cNvPr id="5" name="Notes Placeholder 4"/>
          <p:cNvSpPr>
            <a:spLocks noGrp="1"/>
          </p:cNvSpPr>
          <p:nvPr>
            <p:ph type="body" sz="quarter" idx="3"/>
          </p:nvPr>
        </p:nvSpPr>
        <p:spPr>
          <a:xfrm>
            <a:off x="707708" y="4505983"/>
            <a:ext cx="5661660" cy="3686710"/>
          </a:xfrm>
          <a:prstGeom prst="rect">
            <a:avLst/>
          </a:prstGeom>
        </p:spPr>
        <p:txBody>
          <a:bodyPr vert="horz" lIns="94231" tIns="47115" rIns="94231" bIns="471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8893297"/>
            <a:ext cx="3066733" cy="469779"/>
          </a:xfrm>
          <a:prstGeom prst="rect">
            <a:avLst/>
          </a:prstGeom>
        </p:spPr>
        <p:txBody>
          <a:bodyPr vert="horz" lIns="94231" tIns="47115" rIns="94231" bIns="47115"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7"/>
            <a:ext cx="3066733" cy="469779"/>
          </a:xfrm>
          <a:prstGeom prst="rect">
            <a:avLst/>
          </a:prstGeom>
        </p:spPr>
        <p:txBody>
          <a:bodyPr vert="horz" lIns="94231" tIns="47115" rIns="94231" bIns="47115" rtlCol="0" anchor="b"/>
          <a:lstStyle>
            <a:lvl1pPr algn="r">
              <a:defRPr sz="1200"/>
            </a:lvl1pPr>
          </a:lstStyle>
          <a:p>
            <a:fld id="{C315CF0F-7754-451D-81E9-5A14F2A7A209}" type="slidenum">
              <a:rPr lang="en-US" smtClean="0"/>
              <a:t>‹#›</a:t>
            </a:fld>
            <a:endParaRPr lang="en-US"/>
          </a:p>
        </p:txBody>
      </p:sp>
    </p:spTree>
    <p:extLst>
      <p:ext uri="{BB962C8B-B14F-4D97-AF65-F5344CB8AC3E}">
        <p14:creationId xmlns:p14="http://schemas.microsoft.com/office/powerpoint/2010/main" val="22613799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4"/>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189" indent="0" algn="ctr">
              <a:buNone/>
              <a:defRPr sz="2000"/>
            </a:lvl2pPr>
            <a:lvl3pPr marL="914378" indent="0" algn="ctr">
              <a:buNone/>
              <a:defRPr sz="1800"/>
            </a:lvl3pPr>
            <a:lvl4pPr marL="1371566" indent="0" algn="ctr">
              <a:buNone/>
              <a:defRPr sz="1600"/>
            </a:lvl4pPr>
            <a:lvl5pPr marL="1828754" indent="0" algn="ctr">
              <a:buNone/>
              <a:defRPr sz="1600"/>
            </a:lvl5pPr>
            <a:lvl6pPr marL="2285943" indent="0" algn="ctr">
              <a:buNone/>
              <a:defRPr sz="1600"/>
            </a:lvl6pPr>
            <a:lvl7pPr marL="2743132" indent="0" algn="ctr">
              <a:buNone/>
              <a:defRPr sz="1600"/>
            </a:lvl7pPr>
            <a:lvl8pPr marL="3200320" indent="0" algn="ctr">
              <a:buNone/>
              <a:defRPr sz="1600"/>
            </a:lvl8pPr>
            <a:lvl9pPr marL="3657509"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A40CBBA-220A-447C-9114-73FBB77412C7}" type="datetimeFigureOut">
              <a:rPr lang="en-US" smtClean="0"/>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4FC533-356A-454F-A1AD-5FED9357B9CA}" type="slidenum">
              <a:rPr lang="en-US" smtClean="0"/>
              <a:t>‹#›</a:t>
            </a:fld>
            <a:endParaRPr lang="en-US"/>
          </a:p>
        </p:txBody>
      </p:sp>
    </p:spTree>
    <p:extLst>
      <p:ext uri="{BB962C8B-B14F-4D97-AF65-F5344CB8AC3E}">
        <p14:creationId xmlns:p14="http://schemas.microsoft.com/office/powerpoint/2010/main" val="546521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0CBBA-220A-447C-9114-73FBB77412C7}" type="datetimeFigureOut">
              <a:rPr lang="en-US" smtClean="0"/>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4FC533-356A-454F-A1AD-5FED9357B9CA}" type="slidenum">
              <a:rPr lang="en-US" smtClean="0"/>
              <a:t>‹#›</a:t>
            </a:fld>
            <a:endParaRPr lang="en-US"/>
          </a:p>
        </p:txBody>
      </p:sp>
    </p:spTree>
    <p:extLst>
      <p:ext uri="{BB962C8B-B14F-4D97-AF65-F5344CB8AC3E}">
        <p14:creationId xmlns:p14="http://schemas.microsoft.com/office/powerpoint/2010/main" val="2425121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6"/>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1" y="365126"/>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0CBBA-220A-447C-9114-73FBB77412C7}" type="datetimeFigureOut">
              <a:rPr lang="en-US" smtClean="0"/>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4FC533-356A-454F-A1AD-5FED9357B9CA}" type="slidenum">
              <a:rPr lang="en-US" smtClean="0"/>
              <a:t>‹#›</a:t>
            </a:fld>
            <a:endParaRPr lang="en-US"/>
          </a:p>
        </p:txBody>
      </p:sp>
    </p:spTree>
    <p:extLst>
      <p:ext uri="{BB962C8B-B14F-4D97-AF65-F5344CB8AC3E}">
        <p14:creationId xmlns:p14="http://schemas.microsoft.com/office/powerpoint/2010/main" val="3823189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0CBBA-220A-447C-9114-73FBB77412C7}" type="datetimeFigureOut">
              <a:rPr lang="en-US" smtClean="0"/>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4FC533-356A-454F-A1AD-5FED9357B9CA}" type="slidenum">
              <a:rPr lang="en-US" smtClean="0"/>
              <a:t>‹#›</a:t>
            </a:fld>
            <a:endParaRPr lang="en-US"/>
          </a:p>
        </p:txBody>
      </p:sp>
    </p:spTree>
    <p:extLst>
      <p:ext uri="{BB962C8B-B14F-4D97-AF65-F5344CB8AC3E}">
        <p14:creationId xmlns:p14="http://schemas.microsoft.com/office/powerpoint/2010/main" val="4194259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9" y="1709740"/>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9" y="4589465"/>
            <a:ext cx="7886700" cy="1500187"/>
          </a:xfrm>
        </p:spPr>
        <p:txBody>
          <a:bodyPr/>
          <a:lstStyle>
            <a:lvl1pPr marL="0" indent="0">
              <a:buNone/>
              <a:defRPr sz="2400">
                <a:solidFill>
                  <a:schemeClr val="tx1"/>
                </a:solidFill>
              </a:defRPr>
            </a:lvl1pPr>
            <a:lvl2pPr marL="457189" indent="0">
              <a:buNone/>
              <a:defRPr sz="2000">
                <a:solidFill>
                  <a:schemeClr val="tx1">
                    <a:tint val="75000"/>
                  </a:schemeClr>
                </a:solidFill>
              </a:defRPr>
            </a:lvl2pPr>
            <a:lvl3pPr marL="914378"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2"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40CBBA-220A-447C-9114-73FBB77412C7}" type="datetimeFigureOut">
              <a:rPr lang="en-US" smtClean="0"/>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4FC533-356A-454F-A1AD-5FED9357B9CA}" type="slidenum">
              <a:rPr lang="en-US" smtClean="0"/>
              <a:t>‹#›</a:t>
            </a:fld>
            <a:endParaRPr lang="en-US"/>
          </a:p>
        </p:txBody>
      </p:sp>
    </p:spTree>
    <p:extLst>
      <p:ext uri="{BB962C8B-B14F-4D97-AF65-F5344CB8AC3E}">
        <p14:creationId xmlns:p14="http://schemas.microsoft.com/office/powerpoint/2010/main" val="335765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1"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1"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A40CBBA-220A-447C-9114-73FBB77412C7}" type="datetimeFigureOut">
              <a:rPr lang="en-US" smtClean="0"/>
              <a:t>9/13/2018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4FC533-356A-454F-A1AD-5FED9357B9CA}" type="slidenum">
              <a:rPr lang="en-US" smtClean="0"/>
              <a:t>‹#›</a:t>
            </a:fld>
            <a:endParaRPr lang="en-US"/>
          </a:p>
        </p:txBody>
      </p:sp>
    </p:spTree>
    <p:extLst>
      <p:ext uri="{BB962C8B-B14F-4D97-AF65-F5344CB8AC3E}">
        <p14:creationId xmlns:p14="http://schemas.microsoft.com/office/powerpoint/2010/main" val="2116883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2" y="365127"/>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4"/>
            <a:ext cx="3868340" cy="82391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1" y="1681164"/>
            <a:ext cx="3887391" cy="82391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A40CBBA-220A-447C-9114-73FBB77412C7}" type="datetimeFigureOut">
              <a:rPr lang="en-US" smtClean="0"/>
              <a:t>9/13/2018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4FC533-356A-454F-A1AD-5FED9357B9CA}" type="slidenum">
              <a:rPr lang="en-US" smtClean="0"/>
              <a:t>‹#›</a:t>
            </a:fld>
            <a:endParaRPr lang="en-US"/>
          </a:p>
        </p:txBody>
      </p:sp>
    </p:spTree>
    <p:extLst>
      <p:ext uri="{BB962C8B-B14F-4D97-AF65-F5344CB8AC3E}">
        <p14:creationId xmlns:p14="http://schemas.microsoft.com/office/powerpoint/2010/main" val="3266268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A40CBBA-220A-447C-9114-73FBB77412C7}" type="datetimeFigureOut">
              <a:rPr lang="en-US" smtClean="0"/>
              <a:t>9/13/2018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4FC533-356A-454F-A1AD-5FED9357B9CA}" type="slidenum">
              <a:rPr lang="en-US" smtClean="0"/>
              <a:t>‹#›</a:t>
            </a:fld>
            <a:endParaRPr lang="en-US"/>
          </a:p>
        </p:txBody>
      </p:sp>
    </p:spTree>
    <p:extLst>
      <p:ext uri="{BB962C8B-B14F-4D97-AF65-F5344CB8AC3E}">
        <p14:creationId xmlns:p14="http://schemas.microsoft.com/office/powerpoint/2010/main" val="1902273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40CBBA-220A-447C-9114-73FBB77412C7}" type="datetimeFigureOut">
              <a:rPr lang="en-US" smtClean="0"/>
              <a:t>9/13/2018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4FC533-356A-454F-A1AD-5FED9357B9CA}" type="slidenum">
              <a:rPr lang="en-US" smtClean="0"/>
              <a:t>‹#›</a:t>
            </a:fld>
            <a:endParaRPr lang="en-US"/>
          </a:p>
        </p:txBody>
      </p:sp>
    </p:spTree>
    <p:extLst>
      <p:ext uri="{BB962C8B-B14F-4D97-AF65-F5344CB8AC3E}">
        <p14:creationId xmlns:p14="http://schemas.microsoft.com/office/powerpoint/2010/main" val="3069484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9"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7"/>
            <a:ext cx="462915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9" cy="3811588"/>
          </a:xfrm>
        </p:spPr>
        <p:txBody>
          <a:bodyPr/>
          <a:lstStyle>
            <a:lvl1pPr marL="0" indent="0">
              <a:buNone/>
              <a:defRPr sz="1600"/>
            </a:lvl1pPr>
            <a:lvl2pPr marL="457189" indent="0">
              <a:buNone/>
              <a:defRPr sz="1400"/>
            </a:lvl2pPr>
            <a:lvl3pPr marL="914378" indent="0">
              <a:buNone/>
              <a:defRPr sz="1200"/>
            </a:lvl3pPr>
            <a:lvl4pPr marL="1371566" indent="0">
              <a:buNone/>
              <a:defRPr sz="1000"/>
            </a:lvl4pPr>
            <a:lvl5pPr marL="1828754" indent="0">
              <a:buNone/>
              <a:defRPr sz="1000"/>
            </a:lvl5pPr>
            <a:lvl6pPr marL="2285943" indent="0">
              <a:buNone/>
              <a:defRPr sz="1000"/>
            </a:lvl6pPr>
            <a:lvl7pPr marL="2743132" indent="0">
              <a:buNone/>
              <a:defRPr sz="1000"/>
            </a:lvl7pPr>
            <a:lvl8pPr marL="3200320" indent="0">
              <a:buNone/>
              <a:defRPr sz="1000"/>
            </a:lvl8pPr>
            <a:lvl9pPr marL="3657509"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40CBBA-220A-447C-9114-73FBB77412C7}" type="datetimeFigureOut">
              <a:rPr lang="en-US" smtClean="0"/>
              <a:t>9/13/2018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4FC533-356A-454F-A1AD-5FED9357B9CA}" type="slidenum">
              <a:rPr lang="en-US" smtClean="0"/>
              <a:t>‹#›</a:t>
            </a:fld>
            <a:endParaRPr lang="en-US"/>
          </a:p>
        </p:txBody>
      </p:sp>
    </p:spTree>
    <p:extLst>
      <p:ext uri="{BB962C8B-B14F-4D97-AF65-F5344CB8AC3E}">
        <p14:creationId xmlns:p14="http://schemas.microsoft.com/office/powerpoint/2010/main" val="3713737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9"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7"/>
            <a:ext cx="4629151" cy="4873625"/>
          </a:xfrm>
        </p:spPr>
        <p:txBody>
          <a:bodyPr anchor="t"/>
          <a:lstStyle>
            <a:lvl1pPr marL="0" indent="0">
              <a:buNone/>
              <a:defRPr sz="3200"/>
            </a:lvl1pPr>
            <a:lvl2pPr marL="457189" indent="0">
              <a:buNone/>
              <a:defRPr sz="2800"/>
            </a:lvl2pPr>
            <a:lvl3pPr marL="914378" indent="0">
              <a:buNone/>
              <a:defRPr sz="2400"/>
            </a:lvl3pPr>
            <a:lvl4pPr marL="1371566" indent="0">
              <a:buNone/>
              <a:defRPr sz="2000"/>
            </a:lvl4pPr>
            <a:lvl5pPr marL="1828754" indent="0">
              <a:buNone/>
              <a:defRPr sz="2000"/>
            </a:lvl5pPr>
            <a:lvl6pPr marL="2285943" indent="0">
              <a:buNone/>
              <a:defRPr sz="2000"/>
            </a:lvl6pPr>
            <a:lvl7pPr marL="2743132" indent="0">
              <a:buNone/>
              <a:defRPr sz="2000"/>
            </a:lvl7pPr>
            <a:lvl8pPr marL="3200320" indent="0">
              <a:buNone/>
              <a:defRPr sz="2000"/>
            </a:lvl8pPr>
            <a:lvl9pPr marL="3657509"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9" cy="3811588"/>
          </a:xfrm>
        </p:spPr>
        <p:txBody>
          <a:bodyPr/>
          <a:lstStyle>
            <a:lvl1pPr marL="0" indent="0">
              <a:buNone/>
              <a:defRPr sz="1600"/>
            </a:lvl1pPr>
            <a:lvl2pPr marL="457189" indent="0">
              <a:buNone/>
              <a:defRPr sz="1400"/>
            </a:lvl2pPr>
            <a:lvl3pPr marL="914378" indent="0">
              <a:buNone/>
              <a:defRPr sz="1200"/>
            </a:lvl3pPr>
            <a:lvl4pPr marL="1371566" indent="0">
              <a:buNone/>
              <a:defRPr sz="1000"/>
            </a:lvl4pPr>
            <a:lvl5pPr marL="1828754" indent="0">
              <a:buNone/>
              <a:defRPr sz="1000"/>
            </a:lvl5pPr>
            <a:lvl6pPr marL="2285943" indent="0">
              <a:buNone/>
              <a:defRPr sz="1000"/>
            </a:lvl6pPr>
            <a:lvl7pPr marL="2743132" indent="0">
              <a:buNone/>
              <a:defRPr sz="1000"/>
            </a:lvl7pPr>
            <a:lvl8pPr marL="3200320" indent="0">
              <a:buNone/>
              <a:defRPr sz="1000"/>
            </a:lvl8pPr>
            <a:lvl9pPr marL="3657509"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40CBBA-220A-447C-9114-73FBB77412C7}" type="datetimeFigureOut">
              <a:rPr lang="en-US" smtClean="0"/>
              <a:t>9/13/2018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4FC533-356A-454F-A1AD-5FED9357B9CA}" type="slidenum">
              <a:rPr lang="en-US" smtClean="0"/>
              <a:t>‹#›</a:t>
            </a:fld>
            <a:endParaRPr lang="en-US"/>
          </a:p>
        </p:txBody>
      </p:sp>
    </p:spTree>
    <p:extLst>
      <p:ext uri="{BB962C8B-B14F-4D97-AF65-F5344CB8AC3E}">
        <p14:creationId xmlns:p14="http://schemas.microsoft.com/office/powerpoint/2010/main" val="119142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1" y="365127"/>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1"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1" y="6356352"/>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40CBBA-220A-447C-9114-73FBB77412C7}" type="datetimeFigureOut">
              <a:rPr lang="en-US" smtClean="0"/>
              <a:t>9/13/2018</a:t>
            </a:fld>
            <a:endParaRPr lang="en-US"/>
          </a:p>
        </p:txBody>
      </p:sp>
      <p:sp>
        <p:nvSpPr>
          <p:cNvPr id="5" name="Footer Placeholder 4"/>
          <p:cNvSpPr>
            <a:spLocks noGrp="1"/>
          </p:cNvSpPr>
          <p:nvPr>
            <p:ph type="ftr" sz="quarter" idx="3"/>
          </p:nvPr>
        </p:nvSpPr>
        <p:spPr>
          <a:xfrm>
            <a:off x="3028951" y="6356352"/>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1" y="6356352"/>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4FC533-356A-454F-A1AD-5FED9357B9CA}" type="slidenum">
              <a:rPr lang="en-US" smtClean="0"/>
              <a:t>‹#›</a:t>
            </a:fld>
            <a:endParaRPr lang="en-US"/>
          </a:p>
        </p:txBody>
      </p:sp>
    </p:spTree>
    <p:extLst>
      <p:ext uri="{BB962C8B-B14F-4D97-AF65-F5344CB8AC3E}">
        <p14:creationId xmlns:p14="http://schemas.microsoft.com/office/powerpoint/2010/main" val="105864743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378"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8"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8"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2" indent="-228594" algn="l" defTabSz="914378"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8"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5"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Right Arrow 66"/>
          <p:cNvSpPr/>
          <p:nvPr/>
        </p:nvSpPr>
        <p:spPr>
          <a:xfrm>
            <a:off x="6822106" y="4597768"/>
            <a:ext cx="575474" cy="257661"/>
          </a:xfrm>
          <a:prstGeom prst="rightArrow">
            <a:avLst/>
          </a:prstGeom>
          <a:solidFill>
            <a:sysClr val="window" lastClr="FFFFFF"/>
          </a:solidFill>
          <a:ln w="25400" cap="flat" cmpd="sng" algn="ctr">
            <a:solidFill>
              <a:srgbClr val="FF7C80"/>
            </a:solidFill>
            <a:prstDash val="solid"/>
          </a:ln>
          <a:effectLst/>
        </p:spPr>
        <p:txBody>
          <a:bodyPr rtlCol="0" anchor="ctr"/>
          <a:lstStyle/>
          <a:p>
            <a:pPr algn="ctr">
              <a:defRPr/>
            </a:pPr>
            <a:endParaRPr lang="en-US" sz="1013" kern="0">
              <a:solidFill>
                <a:prstClr val="black"/>
              </a:solidFill>
              <a:latin typeface="Calibri"/>
            </a:endParaRPr>
          </a:p>
        </p:txBody>
      </p:sp>
      <p:sp>
        <p:nvSpPr>
          <p:cNvPr id="63" name="Right Arrow 62"/>
          <p:cNvSpPr/>
          <p:nvPr/>
        </p:nvSpPr>
        <p:spPr>
          <a:xfrm>
            <a:off x="6804423" y="2936813"/>
            <a:ext cx="575474" cy="257661"/>
          </a:xfrm>
          <a:prstGeom prst="rightArrow">
            <a:avLst/>
          </a:prstGeom>
          <a:solidFill>
            <a:sysClr val="window" lastClr="FFFFFF"/>
          </a:solidFill>
          <a:ln w="25400" cap="flat" cmpd="sng" algn="ctr">
            <a:solidFill>
              <a:srgbClr val="F79646"/>
            </a:solidFill>
            <a:prstDash val="solid"/>
          </a:ln>
          <a:effectLst/>
        </p:spPr>
        <p:txBody>
          <a:bodyPr rtlCol="0" anchor="ctr"/>
          <a:lstStyle/>
          <a:p>
            <a:pPr algn="ctr">
              <a:defRPr/>
            </a:pPr>
            <a:endParaRPr lang="en-US" sz="1013" kern="0">
              <a:solidFill>
                <a:prstClr val="black"/>
              </a:solidFill>
              <a:latin typeface="Calibri"/>
            </a:endParaRPr>
          </a:p>
        </p:txBody>
      </p:sp>
      <p:sp>
        <p:nvSpPr>
          <p:cNvPr id="53" name="Right Arrow 52"/>
          <p:cNvSpPr/>
          <p:nvPr/>
        </p:nvSpPr>
        <p:spPr>
          <a:xfrm>
            <a:off x="6754257" y="6195952"/>
            <a:ext cx="643324" cy="254168"/>
          </a:xfrm>
          <a:prstGeom prst="rightArrow">
            <a:avLst/>
          </a:prstGeom>
          <a:solidFill>
            <a:sysClr val="window" lastClr="FFFFFF"/>
          </a:solidFill>
          <a:ln w="25400" cap="flat" cmpd="sng" algn="ctr">
            <a:solidFill>
              <a:schemeClr val="tx1">
                <a:lumMod val="50000"/>
                <a:lumOff val="50000"/>
              </a:schemeClr>
            </a:solidFill>
            <a:prstDash val="solid"/>
          </a:ln>
          <a:effectLst/>
        </p:spPr>
        <p:txBody>
          <a:bodyPr rtlCol="0" anchor="ctr"/>
          <a:lstStyle/>
          <a:p>
            <a:pPr algn="ctr">
              <a:defRPr/>
            </a:pPr>
            <a:endParaRPr lang="en-US" sz="1013" kern="0">
              <a:solidFill>
                <a:prstClr val="black"/>
              </a:solidFill>
              <a:latin typeface="Calibri"/>
            </a:endParaRPr>
          </a:p>
        </p:txBody>
      </p:sp>
      <p:sp>
        <p:nvSpPr>
          <p:cNvPr id="43" name="Right Arrow 42"/>
          <p:cNvSpPr/>
          <p:nvPr/>
        </p:nvSpPr>
        <p:spPr>
          <a:xfrm>
            <a:off x="3003681" y="6195952"/>
            <a:ext cx="643324" cy="254168"/>
          </a:xfrm>
          <a:prstGeom prst="rightArrow">
            <a:avLst/>
          </a:prstGeom>
          <a:solidFill>
            <a:sysClr val="window" lastClr="FFFFFF"/>
          </a:solidFill>
          <a:ln w="25400" cap="flat" cmpd="sng" algn="ctr">
            <a:solidFill>
              <a:schemeClr val="tx1">
                <a:lumMod val="50000"/>
                <a:lumOff val="50000"/>
              </a:schemeClr>
            </a:solidFill>
            <a:prstDash val="solid"/>
          </a:ln>
          <a:effectLst/>
        </p:spPr>
        <p:txBody>
          <a:bodyPr rtlCol="0" anchor="ctr"/>
          <a:lstStyle/>
          <a:p>
            <a:pPr algn="ctr">
              <a:defRPr/>
            </a:pPr>
            <a:endParaRPr lang="en-US" sz="1013" kern="0">
              <a:solidFill>
                <a:prstClr val="black"/>
              </a:solidFill>
              <a:latin typeface="Calibri"/>
            </a:endParaRPr>
          </a:p>
        </p:txBody>
      </p:sp>
      <p:sp>
        <p:nvSpPr>
          <p:cNvPr id="59" name="Right Arrow 58"/>
          <p:cNvSpPr/>
          <p:nvPr/>
        </p:nvSpPr>
        <p:spPr>
          <a:xfrm>
            <a:off x="3101103" y="4597768"/>
            <a:ext cx="575474" cy="257661"/>
          </a:xfrm>
          <a:prstGeom prst="rightArrow">
            <a:avLst/>
          </a:prstGeom>
          <a:solidFill>
            <a:sysClr val="window" lastClr="FFFFFF"/>
          </a:solidFill>
          <a:ln w="25400" cap="flat" cmpd="sng" algn="ctr">
            <a:solidFill>
              <a:srgbClr val="FF7C80"/>
            </a:solidFill>
            <a:prstDash val="solid"/>
          </a:ln>
          <a:effectLst/>
        </p:spPr>
        <p:txBody>
          <a:bodyPr rtlCol="0" anchor="ctr"/>
          <a:lstStyle/>
          <a:p>
            <a:pPr algn="ctr">
              <a:defRPr/>
            </a:pPr>
            <a:endParaRPr lang="en-US" sz="1013" kern="0">
              <a:solidFill>
                <a:prstClr val="black"/>
              </a:solidFill>
              <a:latin typeface="Calibri"/>
            </a:endParaRPr>
          </a:p>
        </p:txBody>
      </p:sp>
      <p:sp>
        <p:nvSpPr>
          <p:cNvPr id="54" name="Right Arrow 53"/>
          <p:cNvSpPr/>
          <p:nvPr/>
        </p:nvSpPr>
        <p:spPr>
          <a:xfrm>
            <a:off x="3093084" y="2936813"/>
            <a:ext cx="575474" cy="257661"/>
          </a:xfrm>
          <a:prstGeom prst="rightArrow">
            <a:avLst/>
          </a:prstGeom>
          <a:solidFill>
            <a:sysClr val="window" lastClr="FFFFFF"/>
          </a:solidFill>
          <a:ln w="25400" cap="flat" cmpd="sng" algn="ctr">
            <a:solidFill>
              <a:srgbClr val="F79646"/>
            </a:solidFill>
            <a:prstDash val="solid"/>
          </a:ln>
          <a:effectLst/>
        </p:spPr>
        <p:txBody>
          <a:bodyPr rtlCol="0" anchor="ctr"/>
          <a:lstStyle/>
          <a:p>
            <a:pPr algn="ctr">
              <a:defRPr/>
            </a:pPr>
            <a:endParaRPr lang="en-US" sz="1013" kern="0">
              <a:solidFill>
                <a:prstClr val="black"/>
              </a:solidFill>
              <a:latin typeface="Calibri"/>
            </a:endParaRPr>
          </a:p>
        </p:txBody>
      </p:sp>
      <p:sp>
        <p:nvSpPr>
          <p:cNvPr id="5" name="TextBox 4"/>
          <p:cNvSpPr txBox="1"/>
          <p:nvPr/>
        </p:nvSpPr>
        <p:spPr>
          <a:xfrm>
            <a:off x="0" y="49884"/>
            <a:ext cx="9144000" cy="276999"/>
          </a:xfrm>
          <a:prstGeom prst="rect">
            <a:avLst/>
          </a:prstGeom>
          <a:solidFill>
            <a:srgbClr val="0066FF"/>
          </a:solidFill>
        </p:spPr>
        <p:txBody>
          <a:bodyPr wrap="square" rtlCol="0">
            <a:spAutoFit/>
          </a:bodyPr>
          <a:lstStyle/>
          <a:p>
            <a:pPr algn="ctr"/>
            <a:r>
              <a:rPr lang="en-US" sz="1200" dirty="0" smtClean="0">
                <a:solidFill>
                  <a:schemeClr val="bg1"/>
                </a:solidFill>
                <a:latin typeface="Arial"/>
                <a:cs typeface="Arial"/>
              </a:rPr>
              <a:t>Beecher Hills Elementary School (Mays </a:t>
            </a:r>
            <a:r>
              <a:rPr lang="en-US" sz="1200" dirty="0">
                <a:solidFill>
                  <a:schemeClr val="bg1"/>
                </a:solidFill>
                <a:latin typeface="Arial"/>
                <a:cs typeface="Arial"/>
              </a:rPr>
              <a:t>Cluster)</a:t>
            </a:r>
          </a:p>
        </p:txBody>
      </p:sp>
      <p:grpSp>
        <p:nvGrpSpPr>
          <p:cNvPr id="37" name="Group 36"/>
          <p:cNvGrpSpPr/>
          <p:nvPr/>
        </p:nvGrpSpPr>
        <p:grpSpPr>
          <a:xfrm>
            <a:off x="758727" y="4283714"/>
            <a:ext cx="2678483" cy="2067400"/>
            <a:chOff x="1356768" y="4138289"/>
            <a:chExt cx="2668528" cy="3774255"/>
          </a:xfrm>
        </p:grpSpPr>
        <p:sp>
          <p:nvSpPr>
            <p:cNvPr id="38" name="Rounded Rectangle 37"/>
            <p:cNvSpPr/>
            <p:nvPr/>
          </p:nvSpPr>
          <p:spPr>
            <a:xfrm>
              <a:off x="1392623" y="4138289"/>
              <a:ext cx="2632673" cy="1541588"/>
            </a:xfrm>
            <a:prstGeom prst="rect">
              <a:avLst/>
            </a:prstGeom>
            <a:solidFill>
              <a:srgbClr val="FFD5D5"/>
            </a:solidFill>
            <a:ln w="25400" cap="flat" cmpd="sng" algn="ctr">
              <a:solidFill>
                <a:srgbClr val="E3A3A3"/>
              </a:solidFill>
              <a:prstDash val="solid"/>
            </a:ln>
            <a:effectLst/>
          </p:spPr>
          <p:txBody>
            <a:bodyPr vert="horz"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1450" indent="-171450">
                <a:spcAft>
                  <a:spcPts val="225"/>
                </a:spcAft>
                <a:buFont typeface="Arial" panose="020B0604020202020204" pitchFamily="34" charset="0"/>
                <a:buChar char="•"/>
              </a:pPr>
              <a:endParaRPr lang="en-US" sz="750" b="1" dirty="0">
                <a:solidFill>
                  <a:srgbClr val="000000"/>
                </a:solidFill>
                <a:latin typeface="Arial"/>
                <a:cs typeface="Arial"/>
              </a:endParaRPr>
            </a:p>
            <a:p>
              <a:pPr marL="171450" indent="-171450">
                <a:buFont typeface="Arial" panose="020B0604020202020204" pitchFamily="34" charset="0"/>
                <a:buChar char="•"/>
                <a:defRPr/>
              </a:pPr>
              <a:r>
                <a:rPr lang="en-US" sz="1200" b="1" dirty="0" smtClean="0">
                  <a:solidFill>
                    <a:prstClr val="black"/>
                  </a:solidFill>
                  <a:latin typeface="Arial"/>
                  <a:cs typeface="Arial"/>
                </a:rPr>
                <a:t>Build teacher capacity to support the core content knowledge of students. </a:t>
              </a:r>
              <a:endParaRPr lang="en-US" sz="1200" b="1" dirty="0">
                <a:solidFill>
                  <a:prstClr val="black"/>
                </a:solidFill>
                <a:latin typeface="Arial"/>
                <a:cs typeface="Arial"/>
              </a:endParaRPr>
            </a:p>
          </p:txBody>
        </p:sp>
        <p:sp>
          <p:nvSpPr>
            <p:cNvPr id="40" name="Rounded Rectangle 39"/>
            <p:cNvSpPr/>
            <p:nvPr/>
          </p:nvSpPr>
          <p:spPr>
            <a:xfrm>
              <a:off x="1356768" y="6578089"/>
              <a:ext cx="2632673" cy="1334455"/>
            </a:xfrm>
            <a:prstGeom prst="rect">
              <a:avLst/>
            </a:prstGeom>
            <a:solidFill>
              <a:schemeClr val="bg1">
                <a:lumMod val="75000"/>
              </a:schemeClr>
            </a:solidFill>
            <a:ln w="25400" cap="flat" cmpd="sng" algn="ctr">
              <a:solidFill>
                <a:schemeClr val="bg1">
                  <a:lumMod val="50000"/>
                </a:schemeClr>
              </a:solidFill>
              <a:prstDash val="solid"/>
            </a:ln>
            <a:effectLst/>
          </p:spPr>
          <p:txBody>
            <a:bodyPr vert="horz" rtlCol="0" anchor="t"/>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endParaRPr lang="en-US" sz="1000" b="1" dirty="0">
                <a:solidFill>
                  <a:prstClr val="black"/>
                </a:solidFill>
                <a:latin typeface="Calibri"/>
              </a:endParaRPr>
            </a:p>
            <a:p>
              <a:pPr marL="171450" indent="-171450">
                <a:buFont typeface="Arial" panose="020B0604020202020204" pitchFamily="34" charset="0"/>
                <a:buChar char="•"/>
                <a:defRPr/>
              </a:pPr>
              <a:r>
                <a:rPr lang="en-US" sz="1000" b="1" dirty="0" smtClean="0">
                  <a:solidFill>
                    <a:prstClr val="black"/>
                  </a:solidFill>
                  <a:latin typeface="Calibri"/>
                </a:rPr>
                <a:t>Implement Systemic procedures for Supporting Discipline</a:t>
              </a:r>
            </a:p>
            <a:p>
              <a:pPr marL="171450" indent="-171450">
                <a:buFont typeface="Arial" panose="020B0604020202020204" pitchFamily="34" charset="0"/>
                <a:buChar char="•"/>
                <a:defRPr/>
              </a:pPr>
              <a:r>
                <a:rPr lang="en-US" sz="1000" b="1" dirty="0" smtClean="0">
                  <a:solidFill>
                    <a:prstClr val="black"/>
                  </a:solidFill>
                  <a:latin typeface="Calibri"/>
                </a:rPr>
                <a:t>Engage the community</a:t>
              </a:r>
              <a:endParaRPr lang="en-US" sz="1000" b="1" dirty="0">
                <a:solidFill>
                  <a:prstClr val="black"/>
                </a:solidFill>
                <a:latin typeface="Calibri"/>
              </a:endParaRPr>
            </a:p>
          </p:txBody>
        </p:sp>
      </p:grpSp>
      <p:sp>
        <p:nvSpPr>
          <p:cNvPr id="34" name="Rectangle 33"/>
          <p:cNvSpPr/>
          <p:nvPr/>
        </p:nvSpPr>
        <p:spPr>
          <a:xfrm>
            <a:off x="1585038" y="1870652"/>
            <a:ext cx="1023036" cy="219291"/>
          </a:xfrm>
          <a:prstGeom prst="rect">
            <a:avLst/>
          </a:prstGeom>
        </p:spPr>
        <p:txBody>
          <a:bodyPr wrap="none">
            <a:spAutoFit/>
          </a:bodyPr>
          <a:lstStyle/>
          <a:p>
            <a:pPr algn="ctr"/>
            <a:r>
              <a:rPr lang="en-US" sz="825" b="1" dirty="0">
                <a:latin typeface="Arial"/>
                <a:cs typeface="Arial"/>
              </a:rPr>
              <a:t>School Priorities</a:t>
            </a:r>
          </a:p>
        </p:txBody>
      </p:sp>
      <p:sp>
        <p:nvSpPr>
          <p:cNvPr id="45" name="Rectangle 44"/>
          <p:cNvSpPr/>
          <p:nvPr/>
        </p:nvSpPr>
        <p:spPr>
          <a:xfrm>
            <a:off x="3750445" y="4174314"/>
            <a:ext cx="3431444" cy="1185931"/>
          </a:xfrm>
          <a:prstGeom prst="rect">
            <a:avLst/>
          </a:prstGeom>
          <a:solidFill>
            <a:srgbClr val="FFEAEC"/>
          </a:solidFill>
          <a:ln w="25400" cap="flat" cmpd="sng" algn="ctr">
            <a:solidFill>
              <a:srgbClr val="E3A3A3"/>
            </a:solidFill>
            <a:prstDash val="solid"/>
          </a:ln>
          <a:effectLst/>
        </p:spPr>
        <p:txBody>
          <a:bodyPr vert="horz" rtlCol="0" anchor="t"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1450" lvl="0" indent="-171450">
              <a:buFont typeface="Arial" panose="020B0604020202020204" pitchFamily="34" charset="0"/>
              <a:buChar char="•"/>
            </a:pPr>
            <a:r>
              <a:rPr lang="en-US" sz="1000" dirty="0" smtClean="0">
                <a:solidFill>
                  <a:sysClr val="windowText" lastClr="000000"/>
                </a:solidFill>
                <a:latin typeface="Arial"/>
                <a:cs typeface="Arial"/>
              </a:rPr>
              <a:t>Gifted Endorsement for all teachers</a:t>
            </a:r>
          </a:p>
          <a:p>
            <a:pPr marL="171450" lvl="0" indent="-171450">
              <a:buFont typeface="Arial" panose="020B0604020202020204" pitchFamily="34" charset="0"/>
              <a:buChar char="•"/>
            </a:pPr>
            <a:r>
              <a:rPr lang="en-US" sz="1000" dirty="0" smtClean="0">
                <a:solidFill>
                  <a:sysClr val="windowText" lastClr="000000"/>
                </a:solidFill>
                <a:latin typeface="Arial"/>
                <a:cs typeface="Arial"/>
              </a:rPr>
              <a:t>Waiver from required school days for additional PD days (2)</a:t>
            </a:r>
          </a:p>
          <a:p>
            <a:pPr marL="171450" lvl="0" indent="-171450">
              <a:buFont typeface="Arial" panose="020B0604020202020204" pitchFamily="34" charset="0"/>
              <a:buChar char="•"/>
            </a:pPr>
            <a:r>
              <a:rPr lang="en-US" sz="1000" b="1" dirty="0" smtClean="0">
                <a:solidFill>
                  <a:srgbClr val="FF0000"/>
                </a:solidFill>
                <a:latin typeface="Arial"/>
                <a:cs typeface="Arial"/>
              </a:rPr>
              <a:t>IB training</a:t>
            </a:r>
          </a:p>
          <a:p>
            <a:pPr marL="171450" lvl="0" indent="-171450">
              <a:buFont typeface="Arial" panose="020B0604020202020204" pitchFamily="34" charset="0"/>
              <a:buChar char="•"/>
            </a:pPr>
            <a:r>
              <a:rPr lang="en-US" sz="1000" b="1" dirty="0" smtClean="0">
                <a:solidFill>
                  <a:srgbClr val="FF0000"/>
                </a:solidFill>
                <a:latin typeface="Arial"/>
                <a:cs typeface="Arial"/>
              </a:rPr>
              <a:t>Instructional Coach provide PD and support during weekly common planning</a:t>
            </a:r>
            <a:r>
              <a:rPr lang="en-US" sz="1200" b="1" dirty="0" smtClean="0">
                <a:solidFill>
                  <a:srgbClr val="FF0000"/>
                </a:solidFill>
                <a:latin typeface="Arial"/>
                <a:cs typeface="Arial"/>
              </a:rPr>
              <a:t>.</a:t>
            </a:r>
          </a:p>
          <a:p>
            <a:pPr marL="171450" lvl="0" indent="-171450">
              <a:buFont typeface="Arial" panose="020B0604020202020204" pitchFamily="34" charset="0"/>
              <a:buChar char="•"/>
            </a:pPr>
            <a:endParaRPr lang="en-US" sz="1200" dirty="0">
              <a:solidFill>
                <a:srgbClr val="FF0000"/>
              </a:solidFill>
              <a:latin typeface="Arial"/>
              <a:cs typeface="Arial"/>
            </a:endParaRPr>
          </a:p>
        </p:txBody>
      </p:sp>
      <p:sp>
        <p:nvSpPr>
          <p:cNvPr id="51" name="Rectangle 50"/>
          <p:cNvSpPr/>
          <p:nvPr/>
        </p:nvSpPr>
        <p:spPr>
          <a:xfrm>
            <a:off x="758726" y="2106909"/>
            <a:ext cx="2642494" cy="1411651"/>
          </a:xfrm>
          <a:prstGeom prst="rect">
            <a:avLst/>
          </a:prstGeom>
          <a:solidFill>
            <a:srgbClr val="FFE98B"/>
          </a:solidFill>
          <a:ln w="25400" cap="flat" cmpd="sng" algn="ctr">
            <a:solidFill>
              <a:srgbClr val="FFC000"/>
            </a:solidFill>
            <a:prstDash val="solid"/>
          </a:ln>
          <a:effectLst/>
        </p:spPr>
        <p:txBody>
          <a:bodyPr vert="horz" rtlCol="0" anchor="t"/>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1450" indent="-171450">
              <a:spcAft>
                <a:spcPts val="225"/>
              </a:spcAft>
              <a:buFont typeface="Arial" panose="020B0604020202020204" pitchFamily="34" charset="0"/>
              <a:buChar char="•"/>
            </a:pPr>
            <a:endParaRPr lang="en-US" sz="750" b="1" dirty="0">
              <a:solidFill>
                <a:srgbClr val="000000"/>
              </a:solidFill>
              <a:latin typeface="Arial"/>
              <a:cs typeface="Arial"/>
            </a:endParaRPr>
          </a:p>
          <a:p>
            <a:pPr marL="171450" indent="-171450">
              <a:spcAft>
                <a:spcPts val="225"/>
              </a:spcAft>
              <a:buFont typeface="Arial" panose="020B0604020202020204" pitchFamily="34" charset="0"/>
              <a:buChar char="•"/>
            </a:pPr>
            <a:r>
              <a:rPr lang="en-US" sz="1200" b="1" dirty="0" smtClean="0">
                <a:solidFill>
                  <a:srgbClr val="000000"/>
                </a:solidFill>
                <a:latin typeface="Arial"/>
                <a:cs typeface="Arial"/>
              </a:rPr>
              <a:t>Improve student mastery of core content knowledge</a:t>
            </a:r>
          </a:p>
          <a:p>
            <a:pPr marL="171450" indent="-171450">
              <a:spcAft>
                <a:spcPts val="225"/>
              </a:spcAft>
              <a:buFont typeface="Arial" panose="020B0604020202020204" pitchFamily="34" charset="0"/>
              <a:buChar char="•"/>
            </a:pPr>
            <a:r>
              <a:rPr lang="en-US" sz="1200" b="1" dirty="0" smtClean="0">
                <a:solidFill>
                  <a:srgbClr val="000000"/>
                </a:solidFill>
                <a:latin typeface="Arial"/>
                <a:cs typeface="Arial"/>
              </a:rPr>
              <a:t>Focus on Special Student populations</a:t>
            </a:r>
            <a:endParaRPr lang="en-US" sz="1200" b="1" dirty="0">
              <a:solidFill>
                <a:srgbClr val="000000"/>
              </a:solidFill>
              <a:latin typeface="Arial"/>
              <a:cs typeface="Arial"/>
            </a:endParaRPr>
          </a:p>
        </p:txBody>
      </p:sp>
      <p:sp>
        <p:nvSpPr>
          <p:cNvPr id="60" name="Rectangle 59"/>
          <p:cNvSpPr/>
          <p:nvPr/>
        </p:nvSpPr>
        <p:spPr>
          <a:xfrm>
            <a:off x="4927443" y="1852313"/>
            <a:ext cx="1077539" cy="357790"/>
          </a:xfrm>
          <a:prstGeom prst="rect">
            <a:avLst/>
          </a:prstGeom>
        </p:spPr>
        <p:txBody>
          <a:bodyPr wrap="none">
            <a:spAutoFit/>
          </a:bodyPr>
          <a:lstStyle/>
          <a:p>
            <a:r>
              <a:rPr lang="en-US" sz="825" b="1" dirty="0">
                <a:latin typeface="Arial"/>
                <a:cs typeface="Arial"/>
              </a:rPr>
              <a:t>School Strategies</a:t>
            </a:r>
          </a:p>
          <a:p>
            <a:endParaRPr lang="en-US" sz="900" b="1" dirty="0"/>
          </a:p>
        </p:txBody>
      </p:sp>
      <p:sp>
        <p:nvSpPr>
          <p:cNvPr id="61" name="Rectangle 60"/>
          <p:cNvSpPr/>
          <p:nvPr/>
        </p:nvSpPr>
        <p:spPr>
          <a:xfrm>
            <a:off x="3760688" y="5384706"/>
            <a:ext cx="3410957" cy="1355957"/>
          </a:xfrm>
          <a:prstGeom prst="rect">
            <a:avLst/>
          </a:prstGeom>
          <a:solidFill>
            <a:schemeClr val="bg1">
              <a:lumMod val="95000"/>
            </a:schemeClr>
          </a:solidFill>
          <a:ln w="25400" cap="flat" cmpd="sng" algn="ctr">
            <a:solidFill>
              <a:schemeClr val="bg1">
                <a:lumMod val="50000"/>
              </a:schemeClr>
            </a:solidFill>
            <a:prstDash val="solid"/>
          </a:ln>
          <a:effectLst/>
        </p:spPr>
        <p:txBody>
          <a:bodyPr vert="horz" rtlCol="0" anchor="t"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1450" lvl="0" indent="-171450">
              <a:buFont typeface="Arial" panose="020B0604020202020204" pitchFamily="34" charset="0"/>
              <a:buChar char="•"/>
            </a:pPr>
            <a:r>
              <a:rPr lang="en-US" sz="800" dirty="0" smtClean="0">
                <a:solidFill>
                  <a:sysClr val="windowText" lastClr="000000"/>
                </a:solidFill>
                <a:latin typeface="Arial"/>
                <a:cs typeface="Arial"/>
              </a:rPr>
              <a:t>Explore opportunities to fund student, parent  and teacher incentives. (student achievement and attendance, teacher appreciation, parent engagement). </a:t>
            </a:r>
          </a:p>
          <a:p>
            <a:pPr marL="171450" lvl="0" indent="-171450">
              <a:buFont typeface="Arial" panose="020B0604020202020204" pitchFamily="34" charset="0"/>
              <a:buChar char="•"/>
            </a:pPr>
            <a:r>
              <a:rPr lang="en-US" sz="800" b="1" dirty="0" smtClean="0">
                <a:solidFill>
                  <a:srgbClr val="FF0000"/>
                </a:solidFill>
                <a:latin typeface="Arial"/>
                <a:cs typeface="Arial"/>
              </a:rPr>
              <a:t>Fund a full time counselor for consistent interventions and support </a:t>
            </a:r>
          </a:p>
          <a:p>
            <a:pPr marL="171450" lvl="0" indent="-171450">
              <a:buFont typeface="Arial" panose="020B0604020202020204" pitchFamily="34" charset="0"/>
              <a:buChar char="•"/>
            </a:pPr>
            <a:r>
              <a:rPr lang="en-US" sz="800" b="1" dirty="0" smtClean="0">
                <a:solidFill>
                  <a:srgbClr val="FF0000"/>
                </a:solidFill>
                <a:latin typeface="Arial"/>
                <a:cs typeface="Arial"/>
              </a:rPr>
              <a:t>Fund a Parent Liaison to connect an coordinate the school with parents and engagement opportunities.</a:t>
            </a:r>
          </a:p>
          <a:p>
            <a:pPr marL="171450" lvl="0" indent="-171450">
              <a:buFont typeface="Arial" panose="020B0604020202020204" pitchFamily="34" charset="0"/>
              <a:buChar char="•"/>
            </a:pPr>
            <a:r>
              <a:rPr lang="en-US" sz="800" b="1" dirty="0" smtClean="0">
                <a:solidFill>
                  <a:srgbClr val="FF0000"/>
                </a:solidFill>
                <a:latin typeface="Arial"/>
                <a:cs typeface="Arial"/>
              </a:rPr>
              <a:t>Implement effective parent engagement initiatives. </a:t>
            </a:r>
          </a:p>
          <a:p>
            <a:pPr marL="171450" lvl="0" indent="-171450">
              <a:buFont typeface="Arial" panose="020B0604020202020204" pitchFamily="34" charset="0"/>
              <a:buChar char="•"/>
            </a:pPr>
            <a:r>
              <a:rPr lang="en-US" sz="800" b="1" dirty="0" smtClean="0">
                <a:solidFill>
                  <a:srgbClr val="FF0000"/>
                </a:solidFill>
                <a:latin typeface="Arial"/>
                <a:cs typeface="Arial"/>
              </a:rPr>
              <a:t>Have staff present before and after teacher work days to support registration and parent orientation. </a:t>
            </a:r>
            <a:endParaRPr lang="en-US" sz="800" b="1" dirty="0">
              <a:solidFill>
                <a:srgbClr val="FF0000"/>
              </a:solidFill>
              <a:latin typeface="Arial"/>
              <a:cs typeface="Arial"/>
            </a:endParaRPr>
          </a:p>
        </p:txBody>
      </p:sp>
      <p:sp>
        <p:nvSpPr>
          <p:cNvPr id="9" name="Rectangle 8"/>
          <p:cNvSpPr/>
          <p:nvPr/>
        </p:nvSpPr>
        <p:spPr>
          <a:xfrm>
            <a:off x="3691689" y="2106909"/>
            <a:ext cx="3362739" cy="2067404"/>
          </a:xfrm>
          <a:prstGeom prst="rect">
            <a:avLst/>
          </a:prstGeom>
          <a:solidFill>
            <a:srgbClr val="FFF5C9"/>
          </a:solidFill>
          <a:ln w="25400">
            <a:solidFill>
              <a:schemeClr val="accent2">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t" anchorCtr="0"/>
          <a:lstStyle/>
          <a:p>
            <a:pPr marL="171450" lvl="0" indent="-171450">
              <a:buFont typeface="Arial" panose="020B0604020202020204" pitchFamily="34" charset="0"/>
              <a:buChar char="•"/>
            </a:pPr>
            <a:r>
              <a:rPr lang="en-US" sz="900" dirty="0" smtClean="0">
                <a:solidFill>
                  <a:sysClr val="windowText" lastClr="000000"/>
                </a:solidFill>
                <a:latin typeface="Arial" panose="020B0604020202020204" pitchFamily="34" charset="0"/>
                <a:cs typeface="Arial" panose="020B0604020202020204" pitchFamily="34" charset="0"/>
              </a:rPr>
              <a:t>Subject Acceleration</a:t>
            </a:r>
          </a:p>
          <a:p>
            <a:pPr marL="171450" lvl="0" indent="-171450">
              <a:buFont typeface="Arial" panose="020B0604020202020204" pitchFamily="34" charset="0"/>
              <a:buChar char="•"/>
            </a:pPr>
            <a:r>
              <a:rPr lang="en-US" sz="900" dirty="0" smtClean="0">
                <a:solidFill>
                  <a:sysClr val="windowText" lastClr="000000"/>
                </a:solidFill>
                <a:latin typeface="Arial" panose="020B0604020202020204" pitchFamily="34" charset="0"/>
                <a:cs typeface="Arial" panose="020B0604020202020204" pitchFamily="34" charset="0"/>
              </a:rPr>
              <a:t>.5 classes for remedial students</a:t>
            </a:r>
          </a:p>
          <a:p>
            <a:pPr marL="171450" lvl="0" indent="-171450">
              <a:buFont typeface="Arial" panose="020B0604020202020204" pitchFamily="34" charset="0"/>
              <a:buChar char="•"/>
            </a:pPr>
            <a:r>
              <a:rPr lang="en-US" sz="900" dirty="0" smtClean="0">
                <a:solidFill>
                  <a:sysClr val="windowText" lastClr="000000"/>
                </a:solidFill>
                <a:latin typeface="Arial" panose="020B0604020202020204" pitchFamily="34" charset="0"/>
                <a:cs typeface="Arial" panose="020B0604020202020204" pitchFamily="34" charset="0"/>
              </a:rPr>
              <a:t>On Site summer school for remediation and acceleration</a:t>
            </a:r>
          </a:p>
          <a:p>
            <a:pPr marL="171450" lvl="0" indent="-171450">
              <a:buFont typeface="Arial" panose="020B0604020202020204" pitchFamily="34" charset="0"/>
              <a:buChar char="•"/>
            </a:pPr>
            <a:r>
              <a:rPr lang="en-US" sz="900" dirty="0" smtClean="0">
                <a:solidFill>
                  <a:sysClr val="windowText" lastClr="000000"/>
                </a:solidFill>
                <a:latin typeface="Arial" panose="020B0604020202020204" pitchFamily="34" charset="0"/>
                <a:cs typeface="Arial" panose="020B0604020202020204" pitchFamily="34" charset="0"/>
              </a:rPr>
              <a:t>Explore opportunities to extend the instructional day (instructional time).</a:t>
            </a:r>
          </a:p>
          <a:p>
            <a:pPr marL="171450" lvl="0" indent="-171450">
              <a:buFont typeface="Arial" panose="020B0604020202020204" pitchFamily="34" charset="0"/>
              <a:buChar char="•"/>
            </a:pPr>
            <a:r>
              <a:rPr lang="en-US" sz="900" b="1" dirty="0" smtClean="0">
                <a:solidFill>
                  <a:srgbClr val="FF0000"/>
                </a:solidFill>
                <a:latin typeface="Arial" panose="020B0604020202020204" pitchFamily="34" charset="0"/>
                <a:cs typeface="Arial" panose="020B0604020202020204" pitchFamily="34" charset="0"/>
              </a:rPr>
              <a:t>Implement inquiry driven, concept based, rigorous instruction to improve students’ ability to think critically and master content</a:t>
            </a:r>
          </a:p>
          <a:p>
            <a:pPr marL="171450" lvl="0" indent="-171450">
              <a:buFont typeface="Arial" panose="020B0604020202020204" pitchFamily="34" charset="0"/>
              <a:buChar char="•"/>
            </a:pPr>
            <a:r>
              <a:rPr lang="en-US" sz="900" b="1" dirty="0" smtClean="0">
                <a:solidFill>
                  <a:srgbClr val="FF0000"/>
                </a:solidFill>
                <a:latin typeface="Arial" panose="020B0604020202020204" pitchFamily="34" charset="0"/>
                <a:cs typeface="Arial" panose="020B0604020202020204" pitchFamily="34" charset="0"/>
              </a:rPr>
              <a:t>.5 RTI Specialist/.5 Teacher and para to implement interventions during the Spanish block for tier 2 and 3 students</a:t>
            </a:r>
          </a:p>
          <a:p>
            <a:pPr marL="171450" lvl="0" indent="-171450">
              <a:buFont typeface="Arial" panose="020B0604020202020204" pitchFamily="34" charset="0"/>
              <a:buChar char="•"/>
            </a:pPr>
            <a:r>
              <a:rPr lang="en-US" sz="900" b="1" dirty="0" smtClean="0">
                <a:solidFill>
                  <a:srgbClr val="FF0000"/>
                </a:solidFill>
                <a:latin typeface="Arial" panose="020B0604020202020204" pitchFamily="34" charset="0"/>
                <a:cs typeface="Arial" panose="020B0604020202020204" pitchFamily="34" charset="0"/>
              </a:rPr>
              <a:t>RTI Specialist work with parents and teachers to form instructional plans for tier 3 students. </a:t>
            </a:r>
          </a:p>
          <a:p>
            <a:pPr marL="171450" lvl="0" indent="-171450">
              <a:buFont typeface="Arial" panose="020B0604020202020204" pitchFamily="34" charset="0"/>
              <a:buChar char="•"/>
            </a:pPr>
            <a:endParaRPr lang="en-US" sz="1200" b="1" dirty="0" smtClean="0">
              <a:solidFill>
                <a:srgbClr val="FF0000"/>
              </a:solidFill>
              <a:latin typeface="Arial" panose="020B0604020202020204" pitchFamily="34" charset="0"/>
              <a:cs typeface="Arial" panose="020B0604020202020204" pitchFamily="34" charset="0"/>
            </a:endParaRPr>
          </a:p>
        </p:txBody>
      </p:sp>
      <p:sp>
        <p:nvSpPr>
          <p:cNvPr id="13" name="Rounded Rectangle 12"/>
          <p:cNvSpPr/>
          <p:nvPr/>
        </p:nvSpPr>
        <p:spPr>
          <a:xfrm>
            <a:off x="199922" y="527975"/>
            <a:ext cx="2625038" cy="906347"/>
          </a:xfrm>
          <a:prstGeom prst="roundRect">
            <a:avLst/>
          </a:prstGeom>
          <a:solidFill>
            <a:schemeClr val="accent5">
              <a:lumMod val="20000"/>
              <a:lumOff val="80000"/>
              <a:alpha val="40000"/>
            </a:schemeClr>
          </a:solidFill>
          <a:ln>
            <a:solidFill>
              <a:srgbClr val="0066FF"/>
            </a:solidFill>
          </a:ln>
        </p:spPr>
        <p:style>
          <a:lnRef idx="1">
            <a:schemeClr val="accent1"/>
          </a:lnRef>
          <a:fillRef idx="3">
            <a:schemeClr val="accent1"/>
          </a:fillRef>
          <a:effectRef idx="2">
            <a:schemeClr val="accent1"/>
          </a:effectRef>
          <a:fontRef idx="minor">
            <a:schemeClr val="lt1"/>
          </a:fontRef>
        </p:style>
        <p:txBody>
          <a:bodyPr rtlCol="0" anchor="ctr"/>
          <a:lstStyle/>
          <a:p>
            <a:pPr lvl="0" algn="ctr">
              <a:lnSpc>
                <a:spcPct val="110000"/>
              </a:lnSpc>
              <a:defRPr/>
            </a:pPr>
            <a:r>
              <a:rPr lang="en-US" sz="800" b="1" dirty="0">
                <a:solidFill>
                  <a:schemeClr val="tx1"/>
                </a:solidFill>
                <a:latin typeface="Arial"/>
                <a:cs typeface="Arial"/>
              </a:rPr>
              <a:t> </a:t>
            </a:r>
            <a:r>
              <a:rPr lang="en-US" sz="800" b="1" dirty="0" smtClean="0">
                <a:solidFill>
                  <a:schemeClr val="tx1"/>
                </a:solidFill>
                <a:latin typeface="Arial"/>
                <a:cs typeface="Arial"/>
              </a:rPr>
              <a:t>Mission: </a:t>
            </a:r>
            <a:r>
              <a:rPr lang="en-US" sz="800" dirty="0" smtClean="0">
                <a:solidFill>
                  <a:schemeClr val="tx1"/>
                </a:solidFill>
                <a:latin typeface="Arial"/>
                <a:cs typeface="Arial"/>
              </a:rPr>
              <a:t>With a caring culture of trust and collaboration every student will graduate ready for college and career.</a:t>
            </a:r>
            <a:endParaRPr lang="en-US" sz="800" b="1" dirty="0">
              <a:solidFill>
                <a:schemeClr val="tx1"/>
              </a:solidFill>
              <a:latin typeface="Arial"/>
              <a:cs typeface="Arial"/>
            </a:endParaRPr>
          </a:p>
        </p:txBody>
      </p:sp>
      <p:pic>
        <p:nvPicPr>
          <p:cNvPr id="35" name="Picture 34"/>
          <p:cNvPicPr>
            <a:picLocks noChangeAspect="1"/>
          </p:cNvPicPr>
          <p:nvPr/>
        </p:nvPicPr>
        <p:blipFill>
          <a:blip r:embed="rId2" cstate="email">
            <a:extLst>
              <a:ext uri="{BEBA8EAE-BF5A-486C-A8C5-ECC9F3942E4B}">
                <a14:imgProps xmlns:a14="http://schemas.microsoft.com/office/drawing/2010/main">
                  <a14:imgLayer r:embed="rId3">
                    <a14:imgEffect>
                      <a14:backgroundRemoval t="10000" b="90000" l="10000" r="90000">
                        <a14:backgroundMark x1="23242" y1="35352" x2="23242" y2="35352"/>
                        <a14:backgroundMark x1="81641" y1="38672" x2="81641" y2="38672"/>
                        <a14:backgroundMark x1="69336" y1="88477" x2="69336" y2="88477"/>
                      </a14:backgroundRemoval>
                    </a14:imgEffect>
                  </a14:imgLayer>
                </a14:imgProps>
              </a:ext>
              <a:ext uri="{28A0092B-C50C-407E-A947-70E740481C1C}">
                <a14:useLocalDpi xmlns:a14="http://schemas.microsoft.com/office/drawing/2010/main"/>
              </a:ext>
            </a:extLst>
          </a:blip>
          <a:stretch>
            <a:fillRect/>
          </a:stretch>
        </p:blipFill>
        <p:spPr>
          <a:xfrm>
            <a:off x="178531" y="4292575"/>
            <a:ext cx="468279" cy="468279"/>
          </a:xfrm>
          <a:prstGeom prst="rect">
            <a:avLst/>
          </a:prstGeom>
        </p:spPr>
      </p:pic>
      <p:pic>
        <p:nvPicPr>
          <p:cNvPr id="41" name="Picture 4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74136" y="5682627"/>
            <a:ext cx="248330" cy="265496"/>
          </a:xfrm>
          <a:prstGeom prst="rect">
            <a:avLst/>
          </a:prstGeom>
        </p:spPr>
      </p:pic>
      <p:pic>
        <p:nvPicPr>
          <p:cNvPr id="46" name="Picture 14" descr="http://www.iconsplace.com/icons/preview/orange/graduation-cap-256.pn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202226" y="2652319"/>
            <a:ext cx="442513" cy="442513"/>
          </a:xfrm>
          <a:prstGeom prst="rect">
            <a:avLst/>
          </a:prstGeom>
          <a:noFill/>
          <a:extLst>
            <a:ext uri="{909E8E84-426E-40DD-AFC4-6F175D3DCCD1}">
              <a14:hiddenFill xmlns:a14="http://schemas.microsoft.com/office/drawing/2010/main">
                <a:solidFill>
                  <a:srgbClr val="FFFFFF"/>
                </a:solidFill>
              </a14:hiddenFill>
            </a:ext>
          </a:extLst>
        </p:spPr>
      </p:pic>
      <p:sp>
        <p:nvSpPr>
          <p:cNvPr id="47" name="Rectangle 46"/>
          <p:cNvSpPr/>
          <p:nvPr/>
        </p:nvSpPr>
        <p:spPr>
          <a:xfrm>
            <a:off x="49640" y="3024553"/>
            <a:ext cx="715259" cy="346249"/>
          </a:xfrm>
          <a:prstGeom prst="rect">
            <a:avLst/>
          </a:prstGeom>
        </p:spPr>
        <p:txBody>
          <a:bodyPr wrap="none">
            <a:spAutoFit/>
          </a:bodyPr>
          <a:lstStyle/>
          <a:p>
            <a:pPr algn="ctr"/>
            <a:r>
              <a:rPr lang="en-US" sz="825" b="1" dirty="0">
                <a:latin typeface="Arial"/>
                <a:cs typeface="Arial"/>
              </a:rPr>
              <a:t>Academic </a:t>
            </a:r>
          </a:p>
          <a:p>
            <a:pPr algn="ctr"/>
            <a:r>
              <a:rPr lang="en-US" sz="825" b="1" dirty="0">
                <a:latin typeface="Arial"/>
                <a:cs typeface="Arial"/>
              </a:rPr>
              <a:t>Program</a:t>
            </a:r>
          </a:p>
        </p:txBody>
      </p:sp>
      <p:sp>
        <p:nvSpPr>
          <p:cNvPr id="48" name="Rectangle 47"/>
          <p:cNvSpPr/>
          <p:nvPr/>
        </p:nvSpPr>
        <p:spPr>
          <a:xfrm>
            <a:off x="-17838" y="4664514"/>
            <a:ext cx="832279" cy="346249"/>
          </a:xfrm>
          <a:prstGeom prst="rect">
            <a:avLst/>
          </a:prstGeom>
        </p:spPr>
        <p:txBody>
          <a:bodyPr wrap="none">
            <a:spAutoFit/>
          </a:bodyPr>
          <a:lstStyle/>
          <a:p>
            <a:pPr algn="ctr"/>
            <a:r>
              <a:rPr lang="en-US" sz="825" b="1" dirty="0">
                <a:latin typeface="Arial"/>
                <a:cs typeface="Arial"/>
              </a:rPr>
              <a:t>Talent </a:t>
            </a:r>
          </a:p>
          <a:p>
            <a:pPr algn="ctr"/>
            <a:r>
              <a:rPr lang="en-US" sz="825" b="1" dirty="0">
                <a:latin typeface="Arial"/>
                <a:cs typeface="Arial"/>
              </a:rPr>
              <a:t>Management</a:t>
            </a:r>
          </a:p>
        </p:txBody>
      </p:sp>
      <p:sp>
        <p:nvSpPr>
          <p:cNvPr id="55" name="Rectangle 54"/>
          <p:cNvSpPr/>
          <p:nvPr/>
        </p:nvSpPr>
        <p:spPr>
          <a:xfrm>
            <a:off x="139186" y="6061272"/>
            <a:ext cx="554960" cy="219291"/>
          </a:xfrm>
          <a:prstGeom prst="rect">
            <a:avLst/>
          </a:prstGeom>
        </p:spPr>
        <p:txBody>
          <a:bodyPr wrap="none">
            <a:spAutoFit/>
          </a:bodyPr>
          <a:lstStyle/>
          <a:p>
            <a:pPr algn="ctr"/>
            <a:r>
              <a:rPr lang="en-US" sz="825" b="1" dirty="0">
                <a:latin typeface="Arial"/>
                <a:cs typeface="Arial"/>
              </a:rPr>
              <a:t>Culture</a:t>
            </a:r>
          </a:p>
        </p:txBody>
      </p:sp>
      <p:sp>
        <p:nvSpPr>
          <p:cNvPr id="58" name="TextBox 57"/>
          <p:cNvSpPr txBox="1"/>
          <p:nvPr/>
        </p:nvSpPr>
        <p:spPr>
          <a:xfrm>
            <a:off x="762187" y="314759"/>
            <a:ext cx="1422184" cy="219291"/>
          </a:xfrm>
          <a:prstGeom prst="rect">
            <a:avLst/>
          </a:prstGeom>
          <a:noFill/>
        </p:spPr>
        <p:txBody>
          <a:bodyPr wrap="none" rtlCol="0">
            <a:spAutoFit/>
          </a:bodyPr>
          <a:lstStyle/>
          <a:p>
            <a:pPr algn="ctr"/>
            <a:r>
              <a:rPr lang="en-US" sz="825" b="1" dirty="0">
                <a:latin typeface="Arial"/>
                <a:cs typeface="Arial"/>
              </a:rPr>
              <a:t>District Mission &amp; Vision</a:t>
            </a:r>
          </a:p>
        </p:txBody>
      </p:sp>
      <p:sp>
        <p:nvSpPr>
          <p:cNvPr id="62" name="Rounded Rectangle 61"/>
          <p:cNvSpPr/>
          <p:nvPr/>
        </p:nvSpPr>
        <p:spPr>
          <a:xfrm>
            <a:off x="3206866" y="510719"/>
            <a:ext cx="2625038" cy="905404"/>
          </a:xfrm>
          <a:prstGeom prst="roundRect">
            <a:avLst/>
          </a:prstGeom>
          <a:solidFill>
            <a:schemeClr val="accent5">
              <a:lumMod val="20000"/>
              <a:lumOff val="80000"/>
              <a:alpha val="40000"/>
            </a:schemeClr>
          </a:solidFill>
          <a:ln>
            <a:solidFill>
              <a:srgbClr val="0066FF"/>
            </a:solidFill>
          </a:ln>
        </p:spPr>
        <p:style>
          <a:lnRef idx="1">
            <a:schemeClr val="accent1"/>
          </a:lnRef>
          <a:fillRef idx="3">
            <a:schemeClr val="accent1"/>
          </a:fillRef>
          <a:effectRef idx="2">
            <a:schemeClr val="accent1"/>
          </a:effectRef>
          <a:fontRef idx="minor">
            <a:schemeClr val="lt1"/>
          </a:fontRef>
        </p:style>
        <p:txBody>
          <a:bodyPr rtlCol="0" anchor="ctr"/>
          <a:lstStyle/>
          <a:p>
            <a:pPr lvl="0" algn="ctr">
              <a:lnSpc>
                <a:spcPct val="110000"/>
              </a:lnSpc>
              <a:defRPr/>
            </a:pPr>
            <a:r>
              <a:rPr lang="en-US" sz="800" b="1" dirty="0" smtClean="0">
                <a:solidFill>
                  <a:schemeClr val="tx1"/>
                </a:solidFill>
                <a:latin typeface="Arial"/>
                <a:cs typeface="Arial"/>
              </a:rPr>
              <a:t>Mission</a:t>
            </a:r>
            <a:r>
              <a:rPr lang="en-US" sz="800" dirty="0" smtClean="0">
                <a:solidFill>
                  <a:schemeClr val="tx1"/>
                </a:solidFill>
                <a:latin typeface="Arial"/>
                <a:cs typeface="Arial"/>
              </a:rPr>
              <a:t>: To provide instruction that is standards based, integrated and rigorous; focusing on the whole child, while collaborating with all constituents to prepare all students for graduation and beyond. </a:t>
            </a:r>
            <a:endParaRPr lang="en-US" sz="800" dirty="0">
              <a:solidFill>
                <a:schemeClr val="tx1"/>
              </a:solidFill>
              <a:latin typeface="Arial"/>
              <a:cs typeface="Arial"/>
            </a:endParaRPr>
          </a:p>
        </p:txBody>
      </p:sp>
      <p:sp>
        <p:nvSpPr>
          <p:cNvPr id="64" name="TextBox 63"/>
          <p:cNvSpPr txBox="1"/>
          <p:nvPr/>
        </p:nvSpPr>
        <p:spPr>
          <a:xfrm>
            <a:off x="3803865" y="308684"/>
            <a:ext cx="1422184" cy="219291"/>
          </a:xfrm>
          <a:prstGeom prst="rect">
            <a:avLst/>
          </a:prstGeom>
          <a:noFill/>
        </p:spPr>
        <p:txBody>
          <a:bodyPr wrap="none" rtlCol="0">
            <a:spAutoFit/>
          </a:bodyPr>
          <a:lstStyle/>
          <a:p>
            <a:pPr algn="ctr"/>
            <a:r>
              <a:rPr lang="en-US" sz="825" b="1" dirty="0">
                <a:latin typeface="Arial"/>
                <a:cs typeface="Arial"/>
              </a:rPr>
              <a:t>Cluster Mission &amp; Vision</a:t>
            </a:r>
          </a:p>
        </p:txBody>
      </p:sp>
      <p:sp>
        <p:nvSpPr>
          <p:cNvPr id="71" name="Rounded Rectangle 70"/>
          <p:cNvSpPr/>
          <p:nvPr/>
        </p:nvSpPr>
        <p:spPr>
          <a:xfrm>
            <a:off x="6178059" y="512020"/>
            <a:ext cx="2625970" cy="1214399"/>
          </a:xfrm>
          <a:prstGeom prst="roundRect">
            <a:avLst/>
          </a:prstGeom>
          <a:solidFill>
            <a:schemeClr val="accent5">
              <a:lumMod val="20000"/>
              <a:lumOff val="80000"/>
              <a:alpha val="40000"/>
            </a:schemeClr>
          </a:solidFill>
          <a:ln>
            <a:solidFill>
              <a:srgbClr val="0066FF"/>
            </a:solidFill>
          </a:ln>
        </p:spPr>
        <p:style>
          <a:lnRef idx="1">
            <a:schemeClr val="accent1"/>
          </a:lnRef>
          <a:fillRef idx="3">
            <a:schemeClr val="accent1"/>
          </a:fillRef>
          <a:effectRef idx="2">
            <a:schemeClr val="accent1"/>
          </a:effectRef>
          <a:fontRef idx="minor">
            <a:schemeClr val="lt1"/>
          </a:fontRef>
        </p:style>
        <p:txBody>
          <a:bodyPr rtlCol="0" anchor="ctr"/>
          <a:lstStyle/>
          <a:p>
            <a:pPr lvl="0" algn="ctr">
              <a:lnSpc>
                <a:spcPct val="110000"/>
              </a:lnSpc>
              <a:defRPr/>
            </a:pPr>
            <a:r>
              <a:rPr lang="en-US" sz="800" dirty="0">
                <a:solidFill>
                  <a:schemeClr val="tx1"/>
                </a:solidFill>
                <a:latin typeface="Arial"/>
                <a:cs typeface="Arial"/>
              </a:rPr>
              <a:t> </a:t>
            </a:r>
            <a:r>
              <a:rPr lang="en-US" sz="800" b="1" dirty="0" smtClean="0">
                <a:solidFill>
                  <a:schemeClr val="tx1"/>
                </a:solidFill>
                <a:latin typeface="Arial"/>
                <a:cs typeface="Arial"/>
              </a:rPr>
              <a:t>Mission</a:t>
            </a:r>
            <a:r>
              <a:rPr lang="en-US" sz="800" dirty="0" smtClean="0">
                <a:solidFill>
                  <a:schemeClr val="tx1"/>
                </a:solidFill>
                <a:latin typeface="Arial"/>
                <a:cs typeface="Arial"/>
              </a:rPr>
              <a:t>: To provide every child with a thorough understanding of the concepts, knowledge and skills that will enable them to pursue and attain high levels of academic excellence as life long learners. We are committed to providing teaching and learning that is authentic, standards based, student centered and rigorous in an environment that fosters self-respect, respect for others, love of learning and commitment to serve society</a:t>
            </a:r>
            <a:endParaRPr lang="en-US" sz="800" dirty="0">
              <a:solidFill>
                <a:schemeClr val="tx1"/>
              </a:solidFill>
              <a:latin typeface="Arial"/>
              <a:cs typeface="Arial"/>
            </a:endParaRPr>
          </a:p>
        </p:txBody>
      </p:sp>
      <p:sp>
        <p:nvSpPr>
          <p:cNvPr id="72" name="TextBox 71"/>
          <p:cNvSpPr txBox="1"/>
          <p:nvPr/>
        </p:nvSpPr>
        <p:spPr>
          <a:xfrm>
            <a:off x="6801150" y="317006"/>
            <a:ext cx="1407758" cy="219291"/>
          </a:xfrm>
          <a:prstGeom prst="rect">
            <a:avLst/>
          </a:prstGeom>
          <a:noFill/>
        </p:spPr>
        <p:txBody>
          <a:bodyPr wrap="none" rtlCol="0">
            <a:spAutoFit/>
          </a:bodyPr>
          <a:lstStyle/>
          <a:p>
            <a:pPr algn="ctr"/>
            <a:r>
              <a:rPr lang="en-US" sz="825" b="1" dirty="0">
                <a:latin typeface="Arial"/>
                <a:cs typeface="Arial"/>
              </a:rPr>
              <a:t>School Mission &amp; Vision</a:t>
            </a:r>
          </a:p>
        </p:txBody>
      </p:sp>
      <p:sp>
        <p:nvSpPr>
          <p:cNvPr id="74" name="TextBox 73"/>
          <p:cNvSpPr txBox="1"/>
          <p:nvPr/>
        </p:nvSpPr>
        <p:spPr>
          <a:xfrm>
            <a:off x="7716872" y="1807172"/>
            <a:ext cx="1087157" cy="346249"/>
          </a:xfrm>
          <a:prstGeom prst="rect">
            <a:avLst/>
          </a:prstGeom>
          <a:noFill/>
        </p:spPr>
        <p:txBody>
          <a:bodyPr wrap="none" rtlCol="0">
            <a:spAutoFit/>
          </a:bodyPr>
          <a:lstStyle/>
          <a:p>
            <a:pPr algn="ctr"/>
            <a:r>
              <a:rPr lang="en-US" sz="825" b="1" dirty="0">
                <a:latin typeface="Arial"/>
                <a:cs typeface="Arial"/>
              </a:rPr>
              <a:t>Key Performance </a:t>
            </a:r>
          </a:p>
          <a:p>
            <a:pPr algn="ctr"/>
            <a:r>
              <a:rPr lang="en-US" sz="825" b="1" dirty="0">
                <a:latin typeface="Arial"/>
                <a:cs typeface="Arial"/>
              </a:rPr>
              <a:t>Measures</a:t>
            </a:r>
          </a:p>
        </p:txBody>
      </p:sp>
      <p:sp>
        <p:nvSpPr>
          <p:cNvPr id="75" name="Rectangle 74"/>
          <p:cNvSpPr/>
          <p:nvPr/>
        </p:nvSpPr>
        <p:spPr>
          <a:xfrm>
            <a:off x="7462162" y="2093883"/>
            <a:ext cx="1596578" cy="4646781"/>
          </a:xfrm>
          <a:prstGeom prst="rect">
            <a:avLst/>
          </a:prstGeom>
          <a:solidFill>
            <a:schemeClr val="bg1"/>
          </a:solidFill>
          <a:ln w="25400">
            <a:solidFill>
              <a:schemeClr val="accent2">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t" anchorCtr="0"/>
          <a:lstStyle/>
          <a:p>
            <a:pPr marL="171450" lvl="0" indent="-171450">
              <a:buFont typeface="Arial" panose="020B0604020202020204" pitchFamily="34" charset="0"/>
              <a:buChar char="•"/>
            </a:pPr>
            <a:r>
              <a:rPr lang="en-US" sz="1200" dirty="0" smtClean="0">
                <a:solidFill>
                  <a:sysClr val="windowText" lastClr="000000"/>
                </a:solidFill>
                <a:latin typeface="Arial" panose="020B0604020202020204" pitchFamily="34" charset="0"/>
                <a:cs typeface="Arial" panose="020B0604020202020204" pitchFamily="34" charset="0"/>
              </a:rPr>
              <a:t>Grade 3 &amp; 5 Lexile Score</a:t>
            </a:r>
          </a:p>
          <a:p>
            <a:pPr marL="171450" lvl="0" indent="-171450">
              <a:buFont typeface="Arial" panose="020B0604020202020204" pitchFamily="34" charset="0"/>
              <a:buChar char="•"/>
            </a:pPr>
            <a:r>
              <a:rPr lang="en-US" sz="1200" dirty="0" smtClean="0">
                <a:solidFill>
                  <a:sysClr val="windowText" lastClr="000000"/>
                </a:solidFill>
                <a:latin typeface="Arial" panose="020B0604020202020204" pitchFamily="34" charset="0"/>
                <a:cs typeface="Arial" panose="020B0604020202020204" pitchFamily="34" charset="0"/>
              </a:rPr>
              <a:t>Attendance</a:t>
            </a:r>
          </a:p>
          <a:p>
            <a:pPr marL="171450" lvl="0" indent="-171450">
              <a:buFont typeface="Arial" panose="020B0604020202020204" pitchFamily="34" charset="0"/>
              <a:buChar char="•"/>
            </a:pPr>
            <a:r>
              <a:rPr lang="en-US" sz="1200" dirty="0" smtClean="0">
                <a:solidFill>
                  <a:sysClr val="windowText" lastClr="000000"/>
                </a:solidFill>
                <a:latin typeface="Arial" panose="020B0604020202020204" pitchFamily="34" charset="0"/>
                <a:cs typeface="Arial" panose="020B0604020202020204" pitchFamily="34" charset="0"/>
              </a:rPr>
              <a:t>Increasing the number of students score Proficient and Distinguished in Reading and Math</a:t>
            </a:r>
          </a:p>
          <a:p>
            <a:pPr marL="171450" lvl="0" indent="-171450">
              <a:buFont typeface="Arial" panose="020B0604020202020204" pitchFamily="34" charset="0"/>
              <a:buChar char="•"/>
            </a:pPr>
            <a:r>
              <a:rPr lang="en-US" sz="1200" dirty="0" smtClean="0">
                <a:solidFill>
                  <a:sysClr val="windowText" lastClr="000000"/>
                </a:solidFill>
                <a:latin typeface="Arial" panose="020B0604020202020204" pitchFamily="34" charset="0"/>
                <a:cs typeface="Arial" panose="020B0604020202020204" pitchFamily="34" charset="0"/>
              </a:rPr>
              <a:t>Achievement Gap</a:t>
            </a:r>
          </a:p>
          <a:p>
            <a:pPr marL="171450" lvl="0" indent="-171450">
              <a:buFont typeface="Arial" panose="020B0604020202020204" pitchFamily="34" charset="0"/>
              <a:buChar char="•"/>
            </a:pPr>
            <a:r>
              <a:rPr lang="en-US" sz="1200" dirty="0" smtClean="0">
                <a:solidFill>
                  <a:sysClr val="windowText" lastClr="000000"/>
                </a:solidFill>
                <a:latin typeface="Arial" panose="020B0604020202020204" pitchFamily="34" charset="0"/>
                <a:cs typeface="Arial" panose="020B0604020202020204" pitchFamily="34" charset="0"/>
              </a:rPr>
              <a:t>Progress</a:t>
            </a:r>
          </a:p>
          <a:p>
            <a:pPr marL="171450" lvl="0" indent="-171450">
              <a:buFont typeface="Arial" panose="020B0604020202020204" pitchFamily="34" charset="0"/>
              <a:buChar char="•"/>
            </a:pPr>
            <a:endParaRPr lang="en-US" sz="700" dirty="0">
              <a:solidFill>
                <a:sysClr val="windowText" lastClr="000000"/>
              </a:solidFill>
              <a:latin typeface="Arial" panose="020B0604020202020204" pitchFamily="34" charset="0"/>
              <a:cs typeface="Arial" panose="020B0604020202020204" pitchFamily="34" charset="0"/>
            </a:endParaRPr>
          </a:p>
        </p:txBody>
      </p:sp>
      <p:sp>
        <p:nvSpPr>
          <p:cNvPr id="80" name="TextBox 79"/>
          <p:cNvSpPr txBox="1"/>
          <p:nvPr/>
        </p:nvSpPr>
        <p:spPr>
          <a:xfrm>
            <a:off x="3150803" y="1507129"/>
            <a:ext cx="2584362" cy="219291"/>
          </a:xfrm>
          <a:prstGeom prst="rect">
            <a:avLst/>
          </a:prstGeom>
          <a:noFill/>
        </p:spPr>
        <p:txBody>
          <a:bodyPr wrap="none" rtlCol="0">
            <a:spAutoFit/>
          </a:bodyPr>
          <a:lstStyle/>
          <a:p>
            <a:pPr algn="ctr"/>
            <a:r>
              <a:rPr lang="en-US" sz="825" b="1" dirty="0">
                <a:latin typeface="Arial"/>
                <a:cs typeface="Arial"/>
              </a:rPr>
              <a:t>Signature </a:t>
            </a:r>
            <a:r>
              <a:rPr lang="en-US" sz="825" b="1" dirty="0" smtClean="0">
                <a:latin typeface="Arial"/>
                <a:cs typeface="Arial"/>
              </a:rPr>
              <a:t>Program: International Baccalaureate</a:t>
            </a:r>
            <a:endParaRPr lang="en-US" sz="825" b="1" dirty="0">
              <a:latin typeface="Arial"/>
              <a:cs typeface="Arial"/>
            </a:endParaRPr>
          </a:p>
        </p:txBody>
      </p:sp>
      <p:sp>
        <p:nvSpPr>
          <p:cNvPr id="82" name="Right Arrow 81"/>
          <p:cNvSpPr/>
          <p:nvPr/>
        </p:nvSpPr>
        <p:spPr>
          <a:xfrm rot="10800000">
            <a:off x="5878774" y="770393"/>
            <a:ext cx="252415" cy="257661"/>
          </a:xfrm>
          <a:prstGeom prst="rightArrow">
            <a:avLst/>
          </a:prstGeom>
          <a:solidFill>
            <a:sysClr val="window" lastClr="FFFFFF"/>
          </a:solidFill>
          <a:ln w="25400" cap="flat" cmpd="sng" algn="ctr">
            <a:solidFill>
              <a:schemeClr val="accent5">
                <a:lumMod val="75000"/>
              </a:schemeClr>
            </a:solidFill>
            <a:prstDash val="solid"/>
          </a:ln>
          <a:effectLst/>
        </p:spPr>
        <p:txBody>
          <a:bodyPr rtlCol="0" anchor="ctr"/>
          <a:lstStyle/>
          <a:p>
            <a:pPr algn="ctr">
              <a:defRPr/>
            </a:pPr>
            <a:endParaRPr lang="en-US" sz="1013" kern="0">
              <a:solidFill>
                <a:prstClr val="black"/>
              </a:solidFill>
              <a:latin typeface="Calibri"/>
            </a:endParaRPr>
          </a:p>
        </p:txBody>
      </p:sp>
      <p:sp>
        <p:nvSpPr>
          <p:cNvPr id="83" name="Right Arrow 82"/>
          <p:cNvSpPr/>
          <p:nvPr/>
        </p:nvSpPr>
        <p:spPr>
          <a:xfrm rot="10800000">
            <a:off x="2886152" y="768215"/>
            <a:ext cx="252415" cy="257661"/>
          </a:xfrm>
          <a:prstGeom prst="rightArrow">
            <a:avLst/>
          </a:prstGeom>
          <a:solidFill>
            <a:sysClr val="window" lastClr="FFFFFF"/>
          </a:solidFill>
          <a:ln w="25400" cap="flat" cmpd="sng" algn="ctr">
            <a:solidFill>
              <a:schemeClr val="accent5">
                <a:lumMod val="75000"/>
              </a:schemeClr>
            </a:solidFill>
            <a:prstDash val="solid"/>
          </a:ln>
          <a:effectLst/>
        </p:spPr>
        <p:txBody>
          <a:bodyPr rtlCol="0" anchor="ctr"/>
          <a:lstStyle/>
          <a:p>
            <a:pPr algn="ctr">
              <a:defRPr/>
            </a:pPr>
            <a:endParaRPr lang="en-US" sz="1013" kern="0">
              <a:solidFill>
                <a:prstClr val="black"/>
              </a:solidFill>
              <a:latin typeface="Calibri"/>
            </a:endParaRPr>
          </a:p>
        </p:txBody>
      </p:sp>
    </p:spTree>
    <p:extLst>
      <p:ext uri="{BB962C8B-B14F-4D97-AF65-F5344CB8AC3E}">
        <p14:creationId xmlns:p14="http://schemas.microsoft.com/office/powerpoint/2010/main" val="16937776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24244</TotalTime>
  <Words>408</Words>
  <Application>Microsoft Office PowerPoint</Application>
  <PresentationFormat>Letter Paper (8.5x11 in)</PresentationFormat>
  <Paragraphs>46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Atlanta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Norvell, Travis</dc:creator>
  <cp:lastModifiedBy>Harvey, Tiffany</cp:lastModifiedBy>
  <cp:revision>294</cp:revision>
  <cp:lastPrinted>2016-09-27T16:44:45Z</cp:lastPrinted>
  <dcterms:created xsi:type="dcterms:W3CDTF">2015-11-10T14:08:41Z</dcterms:created>
  <dcterms:modified xsi:type="dcterms:W3CDTF">2018-09-13T11:34:50Z</dcterms:modified>
</cp:coreProperties>
</file>